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966B8A-63EF-4A41-8895-AFAE39D98044}" type="datetimeFigureOut">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877EA-877C-42D0-9DFA-6819E49F9D3F}" type="slidenum">
              <a:rPr lang="en-US" smtClean="0"/>
              <a:t>‹#›</a:t>
            </a:fld>
            <a:endParaRPr lang="en-US"/>
          </a:p>
        </p:txBody>
      </p:sp>
    </p:spTree>
    <p:extLst>
      <p:ext uri="{BB962C8B-B14F-4D97-AF65-F5344CB8AC3E}">
        <p14:creationId xmlns:p14="http://schemas.microsoft.com/office/powerpoint/2010/main" val="2935479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966B8A-63EF-4A41-8895-AFAE39D98044}" type="datetimeFigureOut">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877EA-877C-42D0-9DFA-6819E49F9D3F}" type="slidenum">
              <a:rPr lang="en-US" smtClean="0"/>
              <a:t>‹#›</a:t>
            </a:fld>
            <a:endParaRPr lang="en-US"/>
          </a:p>
        </p:txBody>
      </p:sp>
    </p:spTree>
    <p:extLst>
      <p:ext uri="{BB962C8B-B14F-4D97-AF65-F5344CB8AC3E}">
        <p14:creationId xmlns:p14="http://schemas.microsoft.com/office/powerpoint/2010/main" val="655615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966B8A-63EF-4A41-8895-AFAE39D98044}" type="datetimeFigureOut">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877EA-877C-42D0-9DFA-6819E49F9D3F}" type="slidenum">
              <a:rPr lang="en-US" smtClean="0"/>
              <a:t>‹#›</a:t>
            </a:fld>
            <a:endParaRPr lang="en-US"/>
          </a:p>
        </p:txBody>
      </p:sp>
    </p:spTree>
    <p:extLst>
      <p:ext uri="{BB962C8B-B14F-4D97-AF65-F5344CB8AC3E}">
        <p14:creationId xmlns:p14="http://schemas.microsoft.com/office/powerpoint/2010/main" val="1256340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966B8A-63EF-4A41-8895-AFAE39D98044}" type="datetimeFigureOut">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877EA-877C-42D0-9DFA-6819E49F9D3F}" type="slidenum">
              <a:rPr lang="en-US" smtClean="0"/>
              <a:t>‹#›</a:t>
            </a:fld>
            <a:endParaRPr lang="en-US"/>
          </a:p>
        </p:txBody>
      </p:sp>
    </p:spTree>
    <p:extLst>
      <p:ext uri="{BB962C8B-B14F-4D97-AF65-F5344CB8AC3E}">
        <p14:creationId xmlns:p14="http://schemas.microsoft.com/office/powerpoint/2010/main" val="374753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966B8A-63EF-4A41-8895-AFAE39D98044}" type="datetimeFigureOut">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0877EA-877C-42D0-9DFA-6819E49F9D3F}" type="slidenum">
              <a:rPr lang="en-US" smtClean="0"/>
              <a:t>‹#›</a:t>
            </a:fld>
            <a:endParaRPr lang="en-US"/>
          </a:p>
        </p:txBody>
      </p:sp>
    </p:spTree>
    <p:extLst>
      <p:ext uri="{BB962C8B-B14F-4D97-AF65-F5344CB8AC3E}">
        <p14:creationId xmlns:p14="http://schemas.microsoft.com/office/powerpoint/2010/main" val="119052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966B8A-63EF-4A41-8895-AFAE39D98044}" type="datetimeFigureOut">
              <a:rPr lang="en-US" smtClean="0"/>
              <a:t>11/11/2014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0877EA-877C-42D0-9DFA-6819E49F9D3F}" type="slidenum">
              <a:rPr lang="en-US" smtClean="0"/>
              <a:t>‹#›</a:t>
            </a:fld>
            <a:endParaRPr lang="en-US"/>
          </a:p>
        </p:txBody>
      </p:sp>
    </p:spTree>
    <p:extLst>
      <p:ext uri="{BB962C8B-B14F-4D97-AF65-F5344CB8AC3E}">
        <p14:creationId xmlns:p14="http://schemas.microsoft.com/office/powerpoint/2010/main" val="40862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966B8A-63EF-4A41-8895-AFAE39D98044}" type="datetimeFigureOut">
              <a:rPr lang="en-US" smtClean="0"/>
              <a:t>11/11/2014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0877EA-877C-42D0-9DFA-6819E49F9D3F}" type="slidenum">
              <a:rPr lang="en-US" smtClean="0"/>
              <a:t>‹#›</a:t>
            </a:fld>
            <a:endParaRPr lang="en-US"/>
          </a:p>
        </p:txBody>
      </p:sp>
    </p:spTree>
    <p:extLst>
      <p:ext uri="{BB962C8B-B14F-4D97-AF65-F5344CB8AC3E}">
        <p14:creationId xmlns:p14="http://schemas.microsoft.com/office/powerpoint/2010/main" val="347617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966B8A-63EF-4A41-8895-AFAE39D98044}" type="datetimeFigureOut">
              <a:rPr lang="en-US" smtClean="0"/>
              <a:t>11/11/2014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0877EA-877C-42D0-9DFA-6819E49F9D3F}" type="slidenum">
              <a:rPr lang="en-US" smtClean="0"/>
              <a:t>‹#›</a:t>
            </a:fld>
            <a:endParaRPr lang="en-US"/>
          </a:p>
        </p:txBody>
      </p:sp>
    </p:spTree>
    <p:extLst>
      <p:ext uri="{BB962C8B-B14F-4D97-AF65-F5344CB8AC3E}">
        <p14:creationId xmlns:p14="http://schemas.microsoft.com/office/powerpoint/2010/main" val="2014223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66B8A-63EF-4A41-8895-AFAE39D98044}" type="datetimeFigureOut">
              <a:rPr lang="en-US" smtClean="0"/>
              <a:t>11/11/2014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0877EA-877C-42D0-9DFA-6819E49F9D3F}" type="slidenum">
              <a:rPr lang="en-US" smtClean="0"/>
              <a:t>‹#›</a:t>
            </a:fld>
            <a:endParaRPr lang="en-US"/>
          </a:p>
        </p:txBody>
      </p:sp>
    </p:spTree>
    <p:extLst>
      <p:ext uri="{BB962C8B-B14F-4D97-AF65-F5344CB8AC3E}">
        <p14:creationId xmlns:p14="http://schemas.microsoft.com/office/powerpoint/2010/main" val="2000157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66B8A-63EF-4A41-8895-AFAE39D98044}" type="datetimeFigureOut">
              <a:rPr lang="en-US" smtClean="0"/>
              <a:t>11/11/2014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0877EA-877C-42D0-9DFA-6819E49F9D3F}" type="slidenum">
              <a:rPr lang="en-US" smtClean="0"/>
              <a:t>‹#›</a:t>
            </a:fld>
            <a:endParaRPr lang="en-US"/>
          </a:p>
        </p:txBody>
      </p:sp>
    </p:spTree>
    <p:extLst>
      <p:ext uri="{BB962C8B-B14F-4D97-AF65-F5344CB8AC3E}">
        <p14:creationId xmlns:p14="http://schemas.microsoft.com/office/powerpoint/2010/main" val="68593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66B8A-63EF-4A41-8895-AFAE39D98044}" type="datetimeFigureOut">
              <a:rPr lang="en-US" smtClean="0"/>
              <a:t>11/11/2014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0877EA-877C-42D0-9DFA-6819E49F9D3F}" type="slidenum">
              <a:rPr lang="en-US" smtClean="0"/>
              <a:t>‹#›</a:t>
            </a:fld>
            <a:endParaRPr lang="en-US"/>
          </a:p>
        </p:txBody>
      </p:sp>
    </p:spTree>
    <p:extLst>
      <p:ext uri="{BB962C8B-B14F-4D97-AF65-F5344CB8AC3E}">
        <p14:creationId xmlns:p14="http://schemas.microsoft.com/office/powerpoint/2010/main" val="3814515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blip>
          <a:srcRect/>
          <a:stretch>
            <a:fillRect t="-4000" b="-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66B8A-63EF-4A41-8895-AFAE39D98044}" type="datetimeFigureOut">
              <a:rPr lang="en-US" smtClean="0"/>
              <a:t>11/11/2014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877EA-877C-42D0-9DFA-6819E49F9D3F}" type="slidenum">
              <a:rPr lang="en-US" smtClean="0"/>
              <a:t>‹#›</a:t>
            </a:fld>
            <a:endParaRPr lang="en-US"/>
          </a:p>
        </p:txBody>
      </p:sp>
    </p:spTree>
    <p:extLst>
      <p:ext uri="{BB962C8B-B14F-4D97-AF65-F5344CB8AC3E}">
        <p14:creationId xmlns:p14="http://schemas.microsoft.com/office/powerpoint/2010/main" val="4040312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scene3d>
              <a:camera prst="orthographicFront"/>
              <a:lightRig rig="threePt" dir="t"/>
            </a:scene3d>
            <a:sp3d>
              <a:bevelT w="25400"/>
            </a:sp3d>
          </a:bodyPr>
          <a:lstStyle/>
          <a:p>
            <a:r>
              <a:rPr lang="en-US" sz="8800" dirty="0" smtClean="0">
                <a:effectLst>
                  <a:glow rad="1066800">
                    <a:schemeClr val="accent1">
                      <a:alpha val="40000"/>
                    </a:schemeClr>
                  </a:glow>
                </a:effectLst>
              </a:rPr>
              <a:t>UNIT 5</a:t>
            </a:r>
            <a:endParaRPr lang="en-US" sz="8800" dirty="0">
              <a:effectLst>
                <a:glow rad="1066800">
                  <a:schemeClr val="accent1">
                    <a:alpha val="40000"/>
                  </a:schemeClr>
                </a:glow>
              </a:effectLst>
            </a:endParaRPr>
          </a:p>
        </p:txBody>
      </p:sp>
      <p:sp>
        <p:nvSpPr>
          <p:cNvPr id="4" name="Subtitle 3"/>
          <p:cNvSpPr>
            <a:spLocks noGrp="1"/>
          </p:cNvSpPr>
          <p:nvPr>
            <p:ph type="subTitle" idx="1"/>
          </p:nvPr>
        </p:nvSpPr>
        <p:spPr/>
        <p:txBody>
          <a:bodyPr/>
          <a:lstStyle/>
          <a:p>
            <a:r>
              <a:rPr lang="en-US" dirty="0" smtClean="0"/>
              <a:t>Boom.</a:t>
            </a:r>
            <a:endParaRPr lang="en-US" dirty="0"/>
          </a:p>
        </p:txBody>
      </p:sp>
    </p:spTree>
    <p:extLst>
      <p:ext uri="{BB962C8B-B14F-4D97-AF65-F5344CB8AC3E}">
        <p14:creationId xmlns:p14="http://schemas.microsoft.com/office/powerpoint/2010/main" val="777533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effectLst/>
              </a:rPr>
              <a:t>Identify and discuss the ties between the Executive and interest groups.</a:t>
            </a:r>
            <a:br>
              <a:rPr lang="en-US" dirty="0" smtClean="0">
                <a:effectLst/>
              </a:rPr>
            </a:br>
            <a:r>
              <a:rPr lang="en-US" dirty="0" smtClean="0">
                <a:effectLst/>
              </a:rPr>
              <a:t/>
            </a:r>
            <a:br>
              <a:rPr lang="en-US" dirty="0" smtClean="0">
                <a:effectLst/>
              </a:rPr>
            </a:br>
            <a:endParaRPr lang="en-US" b="1" dirty="0"/>
          </a:p>
        </p:txBody>
      </p:sp>
      <p:sp>
        <p:nvSpPr>
          <p:cNvPr id="3" name="Content Placeholder 2"/>
          <p:cNvSpPr>
            <a:spLocks noGrp="1"/>
          </p:cNvSpPr>
          <p:nvPr>
            <p:ph idx="1"/>
          </p:nvPr>
        </p:nvSpPr>
        <p:spPr/>
        <p:txBody>
          <a:bodyPr/>
          <a:lstStyle/>
          <a:p>
            <a:r>
              <a:rPr lang="en-US" dirty="0" smtClean="0"/>
              <a:t>Interest groups that have similar </a:t>
            </a:r>
            <a:r>
              <a:rPr lang="en-US" dirty="0" smtClean="0"/>
              <a:t>ideologies to the President may receive more Presidential support and popularity. As interest groups attempt to pass legislation, the President has the power to either pass or veto it.</a:t>
            </a:r>
            <a:endParaRPr lang="en-US" dirty="0"/>
          </a:p>
        </p:txBody>
      </p:sp>
    </p:spTree>
    <p:extLst>
      <p:ext uri="{BB962C8B-B14F-4D97-AF65-F5344CB8AC3E}">
        <p14:creationId xmlns:p14="http://schemas.microsoft.com/office/powerpoint/2010/main" val="2369477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effectLst/>
              </a:rPr>
              <a:t>Identify and discuss the ties between the Executive and media.</a:t>
            </a:r>
            <a:br>
              <a:rPr lang="en-US" dirty="0" smtClean="0">
                <a:effectLst/>
              </a:rPr>
            </a:br>
            <a:r>
              <a:rPr lang="en-US" dirty="0" smtClean="0">
                <a:effectLst/>
              </a:rPr>
              <a:t/>
            </a:r>
            <a:br>
              <a:rPr lang="en-US" dirty="0" smtClean="0">
                <a:effectLst/>
              </a:rPr>
            </a:br>
            <a:endParaRPr lang="en-US" dirty="0"/>
          </a:p>
        </p:txBody>
      </p:sp>
      <p:sp>
        <p:nvSpPr>
          <p:cNvPr id="3" name="Content Placeholder 2"/>
          <p:cNvSpPr>
            <a:spLocks noGrp="1"/>
          </p:cNvSpPr>
          <p:nvPr>
            <p:ph idx="1"/>
          </p:nvPr>
        </p:nvSpPr>
        <p:spPr/>
        <p:txBody>
          <a:bodyPr/>
          <a:lstStyle/>
          <a:p>
            <a:r>
              <a:rPr lang="en-US" dirty="0" smtClean="0"/>
              <a:t>The media acts as a watchdog over the President, keeping tabs and constantly checking up on him to ensure he is doing his job well, exposing him if he is not. The President may also use the media to his advantage to advertise his issues or to address the nation whenever necessary.</a:t>
            </a:r>
            <a:endParaRPr lang="en-US" dirty="0"/>
          </a:p>
        </p:txBody>
      </p:sp>
    </p:spTree>
    <p:extLst>
      <p:ext uri="{BB962C8B-B14F-4D97-AF65-F5344CB8AC3E}">
        <p14:creationId xmlns:p14="http://schemas.microsoft.com/office/powerpoint/2010/main" val="3599772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Identify and discuss the ties between the Executive and state and local governments.</a:t>
            </a:r>
            <a:endParaRPr lang="en-US" dirty="0"/>
          </a:p>
        </p:txBody>
      </p:sp>
      <p:sp>
        <p:nvSpPr>
          <p:cNvPr id="3" name="Content Placeholder 2"/>
          <p:cNvSpPr>
            <a:spLocks noGrp="1"/>
          </p:cNvSpPr>
          <p:nvPr>
            <p:ph idx="1"/>
          </p:nvPr>
        </p:nvSpPr>
        <p:spPr>
          <a:xfrm>
            <a:off x="381000" y="1828800"/>
            <a:ext cx="8229600" cy="4525963"/>
          </a:xfrm>
        </p:spPr>
        <p:txBody>
          <a:bodyPr/>
          <a:lstStyle/>
          <a:p>
            <a:r>
              <a:rPr lang="en-US" dirty="0" smtClean="0"/>
              <a:t>The executive is able to  advise the state and local governments, though both have specific powers that they are entitled to.</a:t>
            </a:r>
            <a:endParaRPr lang="en-US" dirty="0"/>
          </a:p>
        </p:txBody>
      </p:sp>
    </p:spTree>
    <p:extLst>
      <p:ext uri="{BB962C8B-B14F-4D97-AF65-F5344CB8AC3E}">
        <p14:creationId xmlns:p14="http://schemas.microsoft.com/office/powerpoint/2010/main" val="3979491813"/>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normAutofit fontScale="90000"/>
          </a:bodyPr>
          <a:lstStyle/>
          <a:p>
            <a:r>
              <a:rPr lang="en-US" dirty="0" smtClean="0">
                <a:effectLst/>
              </a:rPr>
              <a:t>Identify and explain the organization of the Executive</a:t>
            </a:r>
            <a:br>
              <a:rPr lang="en-US" dirty="0" smtClean="0">
                <a:effectLst/>
              </a:rPr>
            </a:br>
            <a:r>
              <a:rPr lang="en-US" dirty="0" smtClean="0">
                <a:effectLst/>
              </a:rPr>
              <a:t/>
            </a:r>
            <a:br>
              <a:rPr lang="en-US" dirty="0" smtClean="0">
                <a:effectLst/>
              </a:rPr>
            </a:br>
            <a:endParaRPr lang="en-US" dirty="0"/>
          </a:p>
        </p:txBody>
      </p:sp>
      <p:sp>
        <p:nvSpPr>
          <p:cNvPr id="3" name="Content Placeholder 2"/>
          <p:cNvSpPr>
            <a:spLocks noGrp="1"/>
          </p:cNvSpPr>
          <p:nvPr>
            <p:ph idx="1"/>
          </p:nvPr>
        </p:nvSpPr>
        <p:spPr/>
        <p:txBody>
          <a:bodyPr/>
          <a:lstStyle/>
          <a:p>
            <a:r>
              <a:rPr lang="en-US" dirty="0" smtClean="0"/>
              <a:t>The organization of the Executive is a bureaucracy</a:t>
            </a:r>
            <a:r>
              <a:rPr lang="en-US" dirty="0" smtClean="0"/>
              <a:t>; a large complex organization that has employees that carry out specific responsibilities and work within a hierarchy. These “employees” of the Executive may be apart of one of the following: the Cabinet, the Executive office, Executive agencies, etc..</a:t>
            </a:r>
            <a:endParaRPr lang="en-US" dirty="0"/>
          </a:p>
        </p:txBody>
      </p:sp>
    </p:spTree>
    <p:extLst>
      <p:ext uri="{BB962C8B-B14F-4D97-AF65-F5344CB8AC3E}">
        <p14:creationId xmlns:p14="http://schemas.microsoft.com/office/powerpoint/2010/main" val="814401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normAutofit fontScale="90000"/>
          </a:bodyPr>
          <a:lstStyle/>
          <a:p>
            <a:r>
              <a:rPr lang="en-US" sz="3600" dirty="0" smtClean="0">
                <a:effectLst/>
              </a:rPr>
              <a:t>Identify and provide an example of the powers of the Executive, both formal and informal.</a:t>
            </a:r>
            <a:br>
              <a:rPr lang="en-US" sz="3600" dirty="0" smtClean="0">
                <a:effectLst/>
              </a:rPr>
            </a:br>
            <a:r>
              <a:rPr lang="en-US" dirty="0" smtClean="0">
                <a:effectLst/>
              </a:rPr>
              <a:t/>
            </a:r>
            <a:br>
              <a:rPr lang="en-US" dirty="0" smtClean="0">
                <a:effectLst/>
              </a:rPr>
            </a:br>
            <a:endParaRPr lang="en-US" dirty="0"/>
          </a:p>
        </p:txBody>
      </p:sp>
      <p:sp>
        <p:nvSpPr>
          <p:cNvPr id="3" name="Content Placeholder 2"/>
          <p:cNvSpPr>
            <a:spLocks noGrp="1"/>
          </p:cNvSpPr>
          <p:nvPr>
            <p:ph idx="1"/>
          </p:nvPr>
        </p:nvSpPr>
        <p:spPr/>
        <p:txBody>
          <a:bodyPr/>
          <a:lstStyle/>
          <a:p>
            <a:r>
              <a:rPr lang="en-US" dirty="0" smtClean="0"/>
              <a:t>An example of the Executive’s formal power is the Presidents ability to convene congress, calling together both the House and the Senate. Once a year the President convenes congress and delivers his State of the Union Address, providing his plans for the future. An example of an informal power is the Presidents capacity to issue executive orders, overruling most that stand in his/her way.</a:t>
            </a:r>
            <a:endParaRPr lang="en-US" dirty="0"/>
          </a:p>
        </p:txBody>
      </p:sp>
    </p:spTree>
    <p:extLst>
      <p:ext uri="{BB962C8B-B14F-4D97-AF65-F5344CB8AC3E}">
        <p14:creationId xmlns:p14="http://schemas.microsoft.com/office/powerpoint/2010/main" val="630021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lvl="0">
              <a:spcBef>
                <a:spcPct val="20000"/>
              </a:spcBef>
            </a:pPr>
            <a:r>
              <a:rPr lang="en-US" sz="3200" dirty="0">
                <a:solidFill>
                  <a:prstClr val="black">
                    <a:tint val="75000"/>
                  </a:prstClr>
                </a:solidFill>
                <a:ea typeface="+mn-ea"/>
                <a:cs typeface="+mn-cs"/>
              </a:rPr>
              <a:t>Identify and explain how Executive shares powers with the Congress, Judiciary, and bureaucracy.</a:t>
            </a:r>
            <a:br>
              <a:rPr lang="en-US" sz="3200" dirty="0">
                <a:solidFill>
                  <a:prstClr val="black">
                    <a:tint val="75000"/>
                  </a:prstClr>
                </a:solidFill>
                <a:ea typeface="+mn-ea"/>
                <a:cs typeface="+mn-cs"/>
              </a:rPr>
            </a:br>
            <a:r>
              <a:rPr lang="en-US" sz="3200" dirty="0">
                <a:solidFill>
                  <a:prstClr val="black">
                    <a:tint val="75000"/>
                  </a:prstClr>
                </a:solidFill>
                <a:ea typeface="+mn-ea"/>
                <a:cs typeface="+mn-cs"/>
              </a:rPr>
              <a:t/>
            </a:r>
            <a:br>
              <a:rPr lang="en-US" sz="3200" dirty="0">
                <a:solidFill>
                  <a:prstClr val="black">
                    <a:tint val="75000"/>
                  </a:prstClr>
                </a:solidFill>
                <a:ea typeface="+mn-ea"/>
                <a:cs typeface="+mn-cs"/>
              </a:rPr>
            </a:br>
            <a:endParaRPr lang="en-US" dirty="0"/>
          </a:p>
        </p:txBody>
      </p:sp>
      <p:sp>
        <p:nvSpPr>
          <p:cNvPr id="3" name="Content Placeholder 2"/>
          <p:cNvSpPr>
            <a:spLocks noGrp="1"/>
          </p:cNvSpPr>
          <p:nvPr>
            <p:ph idx="1"/>
          </p:nvPr>
        </p:nvSpPr>
        <p:spPr/>
        <p:txBody>
          <a:bodyPr/>
          <a:lstStyle/>
          <a:p>
            <a:r>
              <a:rPr lang="en-US" dirty="0" smtClean="0"/>
              <a:t>The Executive power to veto is checked by Congress as Congress is able to override the Presidents veto with 2/3 majority vote. The judges of the Judiciary branch are appointed by th</a:t>
            </a:r>
            <a:r>
              <a:rPr lang="en-US" dirty="0" smtClean="0"/>
              <a:t>e President, but confirmed by the Senate.</a:t>
            </a:r>
            <a:r>
              <a:rPr lang="en-US" dirty="0"/>
              <a:t> </a:t>
            </a:r>
            <a:r>
              <a:rPr lang="en-US" dirty="0" smtClean="0"/>
              <a:t>The Presidents Cabinet is made up of the heads of the departments in the Bureaucracy.</a:t>
            </a:r>
          </a:p>
        </p:txBody>
      </p:sp>
    </p:spTree>
    <p:extLst>
      <p:ext uri="{BB962C8B-B14F-4D97-AF65-F5344CB8AC3E}">
        <p14:creationId xmlns:p14="http://schemas.microsoft.com/office/powerpoint/2010/main" val="2432042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lvl="0">
              <a:spcBef>
                <a:spcPct val="20000"/>
              </a:spcBef>
            </a:pPr>
            <a:r>
              <a:rPr lang="en-US" sz="3200" dirty="0">
                <a:solidFill>
                  <a:prstClr val="black">
                    <a:tint val="75000"/>
                  </a:prstClr>
                </a:solidFill>
                <a:ea typeface="+mn-ea"/>
                <a:cs typeface="+mn-cs"/>
              </a:rPr>
              <a:t>Discuss the implications of Executive sharing powers with each of the following: Congress, Judiciary, and bureaucracy.</a:t>
            </a:r>
            <a:br>
              <a:rPr lang="en-US" sz="3200" dirty="0">
                <a:solidFill>
                  <a:prstClr val="black">
                    <a:tint val="75000"/>
                  </a:prstClr>
                </a:solidFill>
                <a:ea typeface="+mn-ea"/>
                <a:cs typeface="+mn-cs"/>
              </a:rPr>
            </a:br>
            <a:r>
              <a:rPr lang="en-US" sz="3200" dirty="0">
                <a:solidFill>
                  <a:prstClr val="black">
                    <a:tint val="75000"/>
                  </a:prstClr>
                </a:solidFill>
                <a:ea typeface="+mn-ea"/>
                <a:cs typeface="+mn-cs"/>
              </a:rPr>
              <a:t/>
            </a:r>
            <a:br>
              <a:rPr lang="en-US" sz="3200" dirty="0">
                <a:solidFill>
                  <a:prstClr val="black">
                    <a:tint val="75000"/>
                  </a:prstClr>
                </a:solidFill>
                <a:ea typeface="+mn-ea"/>
                <a:cs typeface="+mn-cs"/>
              </a:rPr>
            </a:br>
            <a:endParaRPr lang="en-US" dirty="0"/>
          </a:p>
        </p:txBody>
      </p:sp>
      <p:sp>
        <p:nvSpPr>
          <p:cNvPr id="3" name="Content Placeholder 2"/>
          <p:cNvSpPr>
            <a:spLocks noGrp="1"/>
          </p:cNvSpPr>
          <p:nvPr>
            <p:ph idx="1"/>
          </p:nvPr>
        </p:nvSpPr>
        <p:spPr/>
        <p:txBody>
          <a:bodyPr/>
          <a:lstStyle/>
          <a:p>
            <a:r>
              <a:rPr lang="en-US" dirty="0" smtClean="0"/>
              <a:t>As head of his/her political party, the President influences Congress in order to try and please the party he/she belongs to. The Judiciary is able to declare presidential actions as unconstitutional, but the president is able to appoint judges. </a:t>
            </a:r>
            <a:endParaRPr lang="en-US" dirty="0"/>
          </a:p>
        </p:txBody>
      </p:sp>
    </p:spTree>
    <p:extLst>
      <p:ext uri="{BB962C8B-B14F-4D97-AF65-F5344CB8AC3E}">
        <p14:creationId xmlns:p14="http://schemas.microsoft.com/office/powerpoint/2010/main" val="950224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tint val="75000"/>
                  </a:prstClr>
                </a:solidFill>
                <a:ea typeface="+mn-ea"/>
                <a:cs typeface="+mn-cs"/>
              </a:rPr>
              <a:t>Discuss the functions that Executive performs</a:t>
            </a:r>
            <a:endParaRPr lang="en-US" dirty="0"/>
          </a:p>
        </p:txBody>
      </p:sp>
      <p:sp>
        <p:nvSpPr>
          <p:cNvPr id="3" name="Content Placeholder 2"/>
          <p:cNvSpPr>
            <a:spLocks noGrp="1"/>
          </p:cNvSpPr>
          <p:nvPr>
            <p:ph idx="1"/>
          </p:nvPr>
        </p:nvSpPr>
        <p:spPr/>
        <p:txBody>
          <a:bodyPr/>
          <a:lstStyle/>
          <a:p>
            <a:r>
              <a:rPr lang="en-US" dirty="0" smtClean="0"/>
              <a:t>The Executive performs many of the functions that allow the U.S to be successful and stable. The President, as Chief Legislator, is able to propose legislation and convene congress. He also is able to appoint judges and officials, as well as enforce laws and treaties.</a:t>
            </a:r>
            <a:endParaRPr lang="en-US" dirty="0"/>
          </a:p>
        </p:txBody>
      </p:sp>
    </p:spTree>
    <p:extLst>
      <p:ext uri="{BB962C8B-B14F-4D97-AF65-F5344CB8AC3E}">
        <p14:creationId xmlns:p14="http://schemas.microsoft.com/office/powerpoint/2010/main" val="1939507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lvl="0">
              <a:spcBef>
                <a:spcPct val="20000"/>
              </a:spcBef>
            </a:pPr>
            <a:r>
              <a:rPr lang="en-US" sz="3200" dirty="0">
                <a:solidFill>
                  <a:prstClr val="black">
                    <a:tint val="75000"/>
                  </a:prstClr>
                </a:solidFill>
                <a:ea typeface="+mn-ea"/>
                <a:cs typeface="+mn-cs"/>
              </a:rPr>
              <a:t>Identify how the power of the Executive has/may evolve gradually.</a:t>
            </a:r>
            <a:br>
              <a:rPr lang="en-US" sz="3200" dirty="0">
                <a:solidFill>
                  <a:prstClr val="black">
                    <a:tint val="75000"/>
                  </a:prstClr>
                </a:solidFill>
                <a:ea typeface="+mn-ea"/>
                <a:cs typeface="+mn-cs"/>
              </a:rPr>
            </a:br>
            <a:r>
              <a:rPr lang="en-US" sz="3200" dirty="0">
                <a:solidFill>
                  <a:prstClr val="black">
                    <a:tint val="75000"/>
                  </a:prstClr>
                </a:solidFill>
                <a:ea typeface="+mn-ea"/>
                <a:cs typeface="+mn-cs"/>
              </a:rPr>
              <a:t/>
            </a:r>
            <a:br>
              <a:rPr lang="en-US" sz="3200" dirty="0">
                <a:solidFill>
                  <a:prstClr val="black">
                    <a:tint val="75000"/>
                  </a:prstClr>
                </a:solidFill>
                <a:ea typeface="+mn-ea"/>
                <a:cs typeface="+mn-cs"/>
              </a:rPr>
            </a:br>
            <a:endParaRPr lang="en-US" dirty="0"/>
          </a:p>
        </p:txBody>
      </p:sp>
      <p:sp>
        <p:nvSpPr>
          <p:cNvPr id="3" name="Content Placeholder 2"/>
          <p:cNvSpPr>
            <a:spLocks noGrp="1"/>
          </p:cNvSpPr>
          <p:nvPr>
            <p:ph idx="1"/>
          </p:nvPr>
        </p:nvSpPr>
        <p:spPr/>
        <p:txBody>
          <a:bodyPr/>
          <a:lstStyle/>
          <a:p>
            <a:r>
              <a:rPr lang="en-US" dirty="0" smtClean="0"/>
              <a:t>Power not only comes from the Constitution</a:t>
            </a:r>
            <a:r>
              <a:rPr lang="en-US" dirty="0" smtClean="0"/>
              <a:t>, but from inherent powers. Presidents have increasingly been using the action of Executive order, which are directives the carry out the force of law. Also, Congress has delegated power to the Executive; this is not </a:t>
            </a:r>
            <a:r>
              <a:rPr lang="en-US" dirty="0" err="1" smtClean="0"/>
              <a:t>perminant</a:t>
            </a:r>
            <a:r>
              <a:rPr lang="en-US" dirty="0" smtClean="0"/>
              <a:t>.</a:t>
            </a:r>
            <a:endParaRPr lang="en-US" dirty="0"/>
          </a:p>
        </p:txBody>
      </p:sp>
    </p:spTree>
    <p:extLst>
      <p:ext uri="{BB962C8B-B14F-4D97-AF65-F5344CB8AC3E}">
        <p14:creationId xmlns:p14="http://schemas.microsoft.com/office/powerpoint/2010/main" val="1691653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lvl="0">
              <a:spcBef>
                <a:spcPct val="20000"/>
              </a:spcBef>
            </a:pPr>
            <a:r>
              <a:rPr lang="en-US" sz="3200" dirty="0">
                <a:solidFill>
                  <a:prstClr val="black">
                    <a:tint val="75000"/>
                  </a:prstClr>
                </a:solidFill>
                <a:ea typeface="+mn-ea"/>
                <a:cs typeface="+mn-cs"/>
              </a:rPr>
              <a:t>Identify how the power of the Executive has/may changes dramatically as a result of crisis.</a:t>
            </a:r>
            <a:br>
              <a:rPr lang="en-US" sz="3200" dirty="0">
                <a:solidFill>
                  <a:prstClr val="black">
                    <a:tint val="75000"/>
                  </a:prstClr>
                </a:solidFill>
                <a:ea typeface="+mn-ea"/>
                <a:cs typeface="+mn-cs"/>
              </a:rPr>
            </a:br>
            <a:r>
              <a:rPr lang="en-US" sz="3200" dirty="0">
                <a:solidFill>
                  <a:prstClr val="black">
                    <a:tint val="75000"/>
                  </a:prstClr>
                </a:solidFill>
                <a:ea typeface="+mn-ea"/>
                <a:cs typeface="+mn-cs"/>
              </a:rPr>
              <a:t/>
            </a:r>
            <a:br>
              <a:rPr lang="en-US" sz="3200" dirty="0">
                <a:solidFill>
                  <a:prstClr val="black">
                    <a:tint val="75000"/>
                  </a:prstClr>
                </a:solidFill>
                <a:ea typeface="+mn-ea"/>
                <a:cs typeface="+mn-cs"/>
              </a:rPr>
            </a:br>
            <a:endParaRPr lang="en-US" dirty="0"/>
          </a:p>
        </p:txBody>
      </p:sp>
      <p:sp>
        <p:nvSpPr>
          <p:cNvPr id="3" name="Content Placeholder 2"/>
          <p:cNvSpPr>
            <a:spLocks noGrp="1"/>
          </p:cNvSpPr>
          <p:nvPr>
            <p:ph idx="1"/>
          </p:nvPr>
        </p:nvSpPr>
        <p:spPr/>
        <p:txBody>
          <a:bodyPr/>
          <a:lstStyle/>
          <a:p>
            <a:r>
              <a:rPr lang="en-US" dirty="0" smtClean="0"/>
              <a:t>In times of trouble, the President may more frequently use Executive order to muscle through Congress and get what needs to be done, done.</a:t>
            </a:r>
            <a:endParaRPr lang="en-US" dirty="0"/>
          </a:p>
        </p:txBody>
      </p:sp>
    </p:spTree>
    <p:extLst>
      <p:ext uri="{BB962C8B-B14F-4D97-AF65-F5344CB8AC3E}">
        <p14:creationId xmlns:p14="http://schemas.microsoft.com/office/powerpoint/2010/main" val="1605853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Identify and discuss the ties between the Executive and political parties.</a:t>
            </a:r>
            <a:endParaRPr lang="en-US" dirty="0"/>
          </a:p>
        </p:txBody>
      </p:sp>
      <p:sp>
        <p:nvSpPr>
          <p:cNvPr id="3" name="Content Placeholder 2"/>
          <p:cNvSpPr>
            <a:spLocks noGrp="1"/>
          </p:cNvSpPr>
          <p:nvPr>
            <p:ph idx="1"/>
          </p:nvPr>
        </p:nvSpPr>
        <p:spPr/>
        <p:txBody>
          <a:bodyPr/>
          <a:lstStyle/>
          <a:p>
            <a:r>
              <a:rPr lang="en-US" dirty="0" smtClean="0"/>
              <a:t>The President is head of his/her political party; leading the nation based on his/her political ideologies, doing his best to please the members of the political party.</a:t>
            </a:r>
            <a:endParaRPr lang="en-US" dirty="0"/>
          </a:p>
        </p:txBody>
      </p:sp>
    </p:spTree>
    <p:extLst>
      <p:ext uri="{BB962C8B-B14F-4D97-AF65-F5344CB8AC3E}">
        <p14:creationId xmlns:p14="http://schemas.microsoft.com/office/powerpoint/2010/main" val="354995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573</Words>
  <Application>Microsoft Office PowerPoint</Application>
  <PresentationFormat>On-screen Show (4:3)</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UNIT 5</vt:lpstr>
      <vt:lpstr>Identify and explain the organization of the Executive  </vt:lpstr>
      <vt:lpstr>Identify and provide an example of the powers of the Executive, both formal and informal.  </vt:lpstr>
      <vt:lpstr>Identify and explain how Executive shares powers with the Congress, Judiciary, and bureaucracy.  </vt:lpstr>
      <vt:lpstr>Discuss the implications of Executive sharing powers with each of the following: Congress, Judiciary, and bureaucracy.  </vt:lpstr>
      <vt:lpstr>Discuss the functions that Executive performs</vt:lpstr>
      <vt:lpstr>Identify how the power of the Executive has/may evolve gradually.  </vt:lpstr>
      <vt:lpstr>Identify how the power of the Executive has/may changes dramatically as a result of crisis.  </vt:lpstr>
      <vt:lpstr>Identify and discuss the ties between the Executive and political parties.</vt:lpstr>
      <vt:lpstr>Identify and discuss the ties between the Executive and interest groups.  </vt:lpstr>
      <vt:lpstr>Identify and discuss the ties between the Executive and media.  </vt:lpstr>
      <vt:lpstr>Identify and discuss the ties between the Executive and state and local governments.</vt:lpstr>
    </vt:vector>
  </TitlesOfParts>
  <Company>FCC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Edwards</dc:creator>
  <cp:lastModifiedBy>Amy Edwards</cp:lastModifiedBy>
  <cp:revision>9</cp:revision>
  <dcterms:created xsi:type="dcterms:W3CDTF">2014-11-11T03:29:43Z</dcterms:created>
  <dcterms:modified xsi:type="dcterms:W3CDTF">2014-11-12T01:16:49Z</dcterms:modified>
</cp:coreProperties>
</file>